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nva Sans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Crimson Pro" panose="020B0604020202020204" charset="0"/>
      <p:regular r:id="rId20"/>
    </p:embeddedFont>
    <p:embeddedFont>
      <p:font typeface="Sugo Classic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52520" y="5878830"/>
            <a:ext cx="18640520" cy="6758940"/>
          </a:xfrm>
          <a:custGeom>
            <a:avLst/>
            <a:gdLst/>
            <a:ahLst/>
            <a:cxnLst/>
            <a:rect l="l" t="t" r="r" b="b"/>
            <a:pathLst>
              <a:path w="18640520" h="6758940">
                <a:moveTo>
                  <a:pt x="0" y="0"/>
                </a:moveTo>
                <a:lnTo>
                  <a:pt x="18640520" y="0"/>
                </a:lnTo>
                <a:lnTo>
                  <a:pt x="18640520" y="6758940"/>
                </a:lnTo>
                <a:lnTo>
                  <a:pt x="0" y="675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3" b="-96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84616" y="-490898"/>
            <a:ext cx="3335307" cy="8085592"/>
          </a:xfrm>
          <a:custGeom>
            <a:avLst/>
            <a:gdLst/>
            <a:ahLst/>
            <a:cxnLst/>
            <a:rect l="l" t="t" r="r" b="b"/>
            <a:pathLst>
              <a:path w="3335307" h="8085592">
                <a:moveTo>
                  <a:pt x="0" y="0"/>
                </a:moveTo>
                <a:lnTo>
                  <a:pt x="3335307" y="0"/>
                </a:lnTo>
                <a:lnTo>
                  <a:pt x="3335307" y="8085592"/>
                </a:lnTo>
                <a:lnTo>
                  <a:pt x="0" y="808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29755" y="490130"/>
            <a:ext cx="14228491" cy="2772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95"/>
              </a:lnSpc>
            </a:pPr>
            <a:r>
              <a:rPr lang="en-US" sz="15711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DBMS Miniproject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43598" y="3428073"/>
            <a:ext cx="5941715" cy="2545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8"/>
              </a:lnSpc>
            </a:pPr>
            <a:r>
              <a:rPr lang="en-US" sz="477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By,</a:t>
            </a:r>
          </a:p>
          <a:p>
            <a:pPr algn="l">
              <a:lnSpc>
                <a:spcPts val="6678"/>
              </a:lnSpc>
            </a:pPr>
            <a:r>
              <a:rPr lang="en-US" sz="477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   Divya P (23CDR045)</a:t>
            </a:r>
          </a:p>
          <a:p>
            <a:pPr algn="l">
              <a:lnSpc>
                <a:spcPts val="6678"/>
              </a:lnSpc>
            </a:pPr>
            <a:r>
              <a:rPr lang="en-US" sz="477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   Haridha M (23CDR051)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89676" y="7755318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5" y="0"/>
                </a:lnTo>
                <a:lnTo>
                  <a:pt x="2258285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10802" y="9200916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8" y="0"/>
                </a:lnTo>
                <a:lnTo>
                  <a:pt x="2239348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24881" y="2224009"/>
            <a:ext cx="15225269" cy="6976907"/>
          </a:xfrm>
          <a:custGeom>
            <a:avLst/>
            <a:gdLst/>
            <a:ahLst/>
            <a:cxnLst/>
            <a:rect l="l" t="t" r="r" b="b"/>
            <a:pathLst>
              <a:path w="15225269" h="6976907">
                <a:moveTo>
                  <a:pt x="0" y="0"/>
                </a:moveTo>
                <a:lnTo>
                  <a:pt x="15225269" y="0"/>
                </a:lnTo>
                <a:lnTo>
                  <a:pt x="15225269" y="6976907"/>
                </a:lnTo>
                <a:lnTo>
                  <a:pt x="0" y="6976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10644" y="339147"/>
            <a:ext cx="3009155" cy="1505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dirty="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Output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89676" y="7755318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5" y="0"/>
                </a:lnTo>
                <a:lnTo>
                  <a:pt x="2258285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10802" y="9200916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8" y="0"/>
                </a:lnTo>
                <a:lnTo>
                  <a:pt x="2239348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84553" y="1439744"/>
            <a:ext cx="15934266" cy="7407511"/>
          </a:xfrm>
          <a:custGeom>
            <a:avLst/>
            <a:gdLst/>
            <a:ahLst/>
            <a:cxnLst/>
            <a:rect l="l" t="t" r="r" b="b"/>
            <a:pathLst>
              <a:path w="15934266" h="7407511">
                <a:moveTo>
                  <a:pt x="0" y="0"/>
                </a:moveTo>
                <a:lnTo>
                  <a:pt x="15934266" y="0"/>
                </a:lnTo>
                <a:lnTo>
                  <a:pt x="15934266" y="7407512"/>
                </a:lnTo>
                <a:lnTo>
                  <a:pt x="0" y="74075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561929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3"/>
                </a:lnTo>
                <a:lnTo>
                  <a:pt x="0" y="4125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17151" y="8617945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5" y="0"/>
                </a:lnTo>
                <a:lnTo>
                  <a:pt x="2258285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21307" y="-361920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516" y="2761006"/>
            <a:ext cx="17750303" cy="5856939"/>
          </a:xfrm>
          <a:custGeom>
            <a:avLst/>
            <a:gdLst/>
            <a:ahLst/>
            <a:cxnLst/>
            <a:rect l="l" t="t" r="r" b="b"/>
            <a:pathLst>
              <a:path w="17750303" h="5856939">
                <a:moveTo>
                  <a:pt x="0" y="0"/>
                </a:moveTo>
                <a:lnTo>
                  <a:pt x="17750303" y="0"/>
                </a:lnTo>
                <a:lnTo>
                  <a:pt x="17750303" y="5856939"/>
                </a:lnTo>
                <a:lnTo>
                  <a:pt x="0" y="5856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115731" y="253302"/>
            <a:ext cx="5502116" cy="183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  <a:spcBef>
                <a:spcPct val="0"/>
              </a:spcBef>
            </a:pPr>
            <a:r>
              <a:rPr lang="en-US" sz="10426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Task Created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561929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3"/>
                </a:lnTo>
                <a:lnTo>
                  <a:pt x="0" y="4125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17151" y="8617945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5" y="0"/>
                </a:lnTo>
                <a:lnTo>
                  <a:pt x="2258285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21307" y="-361920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50276" y="500952"/>
            <a:ext cx="13107640" cy="4317981"/>
          </a:xfrm>
          <a:custGeom>
            <a:avLst/>
            <a:gdLst/>
            <a:ahLst/>
            <a:cxnLst/>
            <a:rect l="l" t="t" r="r" b="b"/>
            <a:pathLst>
              <a:path w="13107640" h="4317981">
                <a:moveTo>
                  <a:pt x="0" y="0"/>
                </a:moveTo>
                <a:lnTo>
                  <a:pt x="13107640" y="0"/>
                </a:lnTo>
                <a:lnTo>
                  <a:pt x="13107640" y="4317982"/>
                </a:lnTo>
                <a:lnTo>
                  <a:pt x="0" y="4317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04" b="-3388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50276" y="5290533"/>
            <a:ext cx="13066875" cy="4388022"/>
          </a:xfrm>
          <a:custGeom>
            <a:avLst/>
            <a:gdLst/>
            <a:ahLst/>
            <a:cxnLst/>
            <a:rect l="l" t="t" r="r" b="b"/>
            <a:pathLst>
              <a:path w="13066875" h="4388022">
                <a:moveTo>
                  <a:pt x="0" y="0"/>
                </a:moveTo>
                <a:lnTo>
                  <a:pt x="13066875" y="0"/>
                </a:lnTo>
                <a:lnTo>
                  <a:pt x="13066875" y="4388022"/>
                </a:lnTo>
                <a:lnTo>
                  <a:pt x="0" y="43880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1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330659" y="3892523"/>
            <a:ext cx="6470254" cy="335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99"/>
              </a:lnSpc>
            </a:pPr>
            <a:r>
              <a:rPr lang="en-US" sz="9499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Update </a:t>
            </a:r>
          </a:p>
          <a:p>
            <a:pPr algn="ctr">
              <a:lnSpc>
                <a:spcPts val="13299"/>
              </a:lnSpc>
            </a:pPr>
            <a:r>
              <a:rPr lang="en-US" sz="9499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task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561929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3"/>
                </a:lnTo>
                <a:lnTo>
                  <a:pt x="0" y="4125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17151" y="8617945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5" y="0"/>
                </a:lnTo>
                <a:lnTo>
                  <a:pt x="2258285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21307" y="-361920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395225" y="1572123"/>
            <a:ext cx="4806175" cy="1540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090345"/>
            <a:ext cx="16865139" cy="293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5"/>
              </a:lnSpc>
            </a:pPr>
            <a:r>
              <a:rPr lang="en-US" sz="334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task management system helps organize work efficiently in real-time.</a:t>
            </a:r>
          </a:p>
          <a:p>
            <a:pPr algn="ctr">
              <a:lnSpc>
                <a:spcPts val="4685"/>
              </a:lnSpc>
            </a:pPr>
            <a:r>
              <a:rPr lang="en-US" sz="334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ensures clear assignment of responsibilities and timely completion of tasks.</a:t>
            </a:r>
          </a:p>
          <a:p>
            <a:pPr algn="ctr">
              <a:lnSpc>
                <a:spcPts val="4685"/>
              </a:lnSpc>
            </a:pPr>
            <a:r>
              <a:rPr lang="en-US" sz="334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Users can easily track progress and manage deadlines from a single platform.</a:t>
            </a:r>
          </a:p>
          <a:p>
            <a:pPr algn="ctr">
              <a:lnSpc>
                <a:spcPts val="4685"/>
              </a:lnSpc>
            </a:pPr>
            <a:r>
              <a:rPr lang="en-US" sz="3346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Overall, it improves productivity and collaboration within any team or organization.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561929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3"/>
                </a:lnTo>
                <a:lnTo>
                  <a:pt x="0" y="4125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17151" y="8617945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5" y="0"/>
                </a:lnTo>
                <a:lnTo>
                  <a:pt x="2258285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21307" y="-361920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64246" y="2548788"/>
            <a:ext cx="7606988" cy="2594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68"/>
              </a:lnSpc>
            </a:pPr>
            <a:r>
              <a:rPr lang="en-US" sz="14692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-352520" y="5878830"/>
            <a:ext cx="18640520" cy="6758940"/>
          </a:xfrm>
          <a:custGeom>
            <a:avLst/>
            <a:gdLst/>
            <a:ahLst/>
            <a:cxnLst/>
            <a:rect l="l" t="t" r="r" b="b"/>
            <a:pathLst>
              <a:path w="18640520" h="6758940">
                <a:moveTo>
                  <a:pt x="0" y="0"/>
                </a:moveTo>
                <a:lnTo>
                  <a:pt x="18640520" y="0"/>
                </a:lnTo>
                <a:lnTo>
                  <a:pt x="18640520" y="6758940"/>
                </a:lnTo>
                <a:lnTo>
                  <a:pt x="0" y="6758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63" b="-963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12824" y="4832136"/>
            <a:ext cx="3653151" cy="6381050"/>
          </a:xfrm>
          <a:custGeom>
            <a:avLst/>
            <a:gdLst/>
            <a:ahLst/>
            <a:cxnLst/>
            <a:rect l="l" t="t" r="r" b="b"/>
            <a:pathLst>
              <a:path w="3653151" h="6381050">
                <a:moveTo>
                  <a:pt x="0" y="0"/>
                </a:moveTo>
                <a:lnTo>
                  <a:pt x="3653151" y="0"/>
                </a:lnTo>
                <a:lnTo>
                  <a:pt x="3653151" y="6381050"/>
                </a:lnTo>
                <a:lnTo>
                  <a:pt x="0" y="6381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37880" y="8252132"/>
            <a:ext cx="3622518" cy="3513843"/>
          </a:xfrm>
          <a:custGeom>
            <a:avLst/>
            <a:gdLst/>
            <a:ahLst/>
            <a:cxnLst/>
            <a:rect l="l" t="t" r="r" b="b"/>
            <a:pathLst>
              <a:path w="3622518" h="3513843">
                <a:moveTo>
                  <a:pt x="0" y="0"/>
                </a:moveTo>
                <a:lnTo>
                  <a:pt x="3622518" y="0"/>
                </a:lnTo>
                <a:lnTo>
                  <a:pt x="3622518" y="3513843"/>
                </a:lnTo>
                <a:lnTo>
                  <a:pt x="0" y="3513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54046" y="5067300"/>
            <a:ext cx="11618971" cy="3512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4027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 Task Management Application that allows users to create, assign, and monitor the progress of tasks within various projects. It supports setting deadlines, updating task statuses, and managing team collaboration effectively.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65143" y="1229712"/>
            <a:ext cx="13049309" cy="183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Project Info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4237" y="3617749"/>
            <a:ext cx="537708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Title: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17483" y="3689821"/>
            <a:ext cx="8996970" cy="73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Task Management Application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12824" y="4832136"/>
            <a:ext cx="3653151" cy="6381050"/>
          </a:xfrm>
          <a:custGeom>
            <a:avLst/>
            <a:gdLst/>
            <a:ahLst/>
            <a:cxnLst/>
            <a:rect l="l" t="t" r="r" b="b"/>
            <a:pathLst>
              <a:path w="3653151" h="6381050">
                <a:moveTo>
                  <a:pt x="0" y="0"/>
                </a:moveTo>
                <a:lnTo>
                  <a:pt x="3653151" y="0"/>
                </a:lnTo>
                <a:lnTo>
                  <a:pt x="3653151" y="6381050"/>
                </a:lnTo>
                <a:lnTo>
                  <a:pt x="0" y="6381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37880" y="8252132"/>
            <a:ext cx="3622518" cy="3513843"/>
          </a:xfrm>
          <a:custGeom>
            <a:avLst/>
            <a:gdLst/>
            <a:ahLst/>
            <a:cxnLst/>
            <a:rect l="l" t="t" r="r" b="b"/>
            <a:pathLst>
              <a:path w="3622518" h="3513843">
                <a:moveTo>
                  <a:pt x="0" y="0"/>
                </a:moveTo>
                <a:lnTo>
                  <a:pt x="3622518" y="0"/>
                </a:lnTo>
                <a:lnTo>
                  <a:pt x="3622518" y="3513843"/>
                </a:lnTo>
                <a:lnTo>
                  <a:pt x="0" y="3513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75176" y="3706858"/>
            <a:ext cx="13588462" cy="4934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1"/>
              </a:lnSpc>
            </a:pPr>
            <a:r>
              <a:rPr lang="en-US" sz="351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     Managing tasks efficiently is crucial in academic and organizational settings, yet many users face challenges such as:</a:t>
            </a:r>
          </a:p>
          <a:p>
            <a:pPr algn="l">
              <a:lnSpc>
                <a:spcPts val="4881"/>
              </a:lnSpc>
            </a:pPr>
            <a:endParaRPr lang="en-US" sz="3512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marL="758262" lvl="1" indent="-379131" algn="l">
              <a:lnSpc>
                <a:spcPts val="4881"/>
              </a:lnSpc>
              <a:buFont typeface="Arial"/>
              <a:buChar char="•"/>
            </a:pPr>
            <a:r>
              <a:rPr lang="en-US" sz="351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Lack of centralized task tracking.</a:t>
            </a:r>
          </a:p>
          <a:p>
            <a:pPr marL="758262" lvl="1" indent="-379131" algn="l">
              <a:lnSpc>
                <a:spcPts val="4881"/>
              </a:lnSpc>
              <a:buFont typeface="Arial"/>
              <a:buChar char="•"/>
            </a:pPr>
            <a:r>
              <a:rPr lang="en-US" sz="351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Difficulty in meeting deadlines.</a:t>
            </a:r>
          </a:p>
          <a:p>
            <a:pPr marL="758262" lvl="1" indent="-379131" algn="l">
              <a:lnSpc>
                <a:spcPts val="4881"/>
              </a:lnSpc>
              <a:buFont typeface="Arial"/>
              <a:buChar char="•"/>
            </a:pPr>
            <a:r>
              <a:rPr lang="en-US" sz="351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Poor collaboration and task visibility.</a:t>
            </a:r>
          </a:p>
          <a:p>
            <a:pPr marL="758262" lvl="1" indent="-379131" algn="l">
              <a:lnSpc>
                <a:spcPts val="4881"/>
              </a:lnSpc>
              <a:buFont typeface="Arial"/>
              <a:buChar char="•"/>
            </a:pPr>
            <a:r>
              <a:rPr lang="en-US" sz="351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Manual and inefficient task allocation methods.</a:t>
            </a:r>
          </a:p>
          <a:p>
            <a:pPr algn="l">
              <a:lnSpc>
                <a:spcPts val="4881"/>
              </a:lnSpc>
            </a:pPr>
            <a:endParaRPr lang="en-US" sz="3512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365143" y="1229712"/>
            <a:ext cx="13049309" cy="183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12824" y="4832136"/>
            <a:ext cx="3653151" cy="6381050"/>
          </a:xfrm>
          <a:custGeom>
            <a:avLst/>
            <a:gdLst/>
            <a:ahLst/>
            <a:cxnLst/>
            <a:rect l="l" t="t" r="r" b="b"/>
            <a:pathLst>
              <a:path w="3653151" h="6381050">
                <a:moveTo>
                  <a:pt x="0" y="0"/>
                </a:moveTo>
                <a:lnTo>
                  <a:pt x="3653151" y="0"/>
                </a:lnTo>
                <a:lnTo>
                  <a:pt x="3653151" y="6381050"/>
                </a:lnTo>
                <a:lnTo>
                  <a:pt x="0" y="6381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37880" y="8252132"/>
            <a:ext cx="3622518" cy="3513843"/>
          </a:xfrm>
          <a:custGeom>
            <a:avLst/>
            <a:gdLst/>
            <a:ahLst/>
            <a:cxnLst/>
            <a:rect l="l" t="t" r="r" b="b"/>
            <a:pathLst>
              <a:path w="3622518" h="3513843">
                <a:moveTo>
                  <a:pt x="0" y="0"/>
                </a:moveTo>
                <a:lnTo>
                  <a:pt x="3622518" y="0"/>
                </a:lnTo>
                <a:lnTo>
                  <a:pt x="3622518" y="3513843"/>
                </a:lnTo>
                <a:lnTo>
                  <a:pt x="0" y="3513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27967" y="2902578"/>
            <a:ext cx="12980691" cy="5554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1"/>
              </a:lnSpc>
            </a:pPr>
            <a:r>
              <a:rPr lang="en-US" sz="351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    Develop a Python-based Task Management Web Application that provides:</a:t>
            </a:r>
          </a:p>
          <a:p>
            <a:pPr marL="758262" lvl="1" indent="-379131" algn="l">
              <a:lnSpc>
                <a:spcPts val="4881"/>
              </a:lnSpc>
              <a:buFont typeface="Arial"/>
              <a:buChar char="•"/>
            </a:pPr>
            <a:r>
              <a:rPr lang="en-US" sz="351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 An intuitive interface to create, update, and delete tasks.</a:t>
            </a:r>
          </a:p>
          <a:p>
            <a:pPr marL="758262" lvl="1" indent="-379131" algn="l">
              <a:lnSpc>
                <a:spcPts val="4881"/>
              </a:lnSpc>
              <a:buFont typeface="Arial"/>
              <a:buChar char="•"/>
            </a:pPr>
            <a:r>
              <a:rPr lang="en-US" sz="351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A backend built using Python (Flask/Django) to manage task logic and database operations.</a:t>
            </a:r>
          </a:p>
          <a:p>
            <a:pPr marL="758262" lvl="1" indent="-379131" algn="l">
              <a:lnSpc>
                <a:spcPts val="4881"/>
              </a:lnSpc>
              <a:buFont typeface="Arial"/>
              <a:buChar char="•"/>
            </a:pPr>
            <a:r>
              <a:rPr lang="en-US" sz="351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Integration with an RDBMS (e.g., MySQL or SQLite) for persistent data storage.</a:t>
            </a:r>
          </a:p>
          <a:p>
            <a:pPr marL="758262" lvl="1" indent="-379131" algn="l">
              <a:lnSpc>
                <a:spcPts val="4881"/>
              </a:lnSpc>
              <a:buFont typeface="Arial"/>
              <a:buChar char="•"/>
            </a:pPr>
            <a:r>
              <a:rPr lang="en-US" sz="3512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Support for deadlines, status tracking, and future assignment features.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19345" y="419351"/>
            <a:ext cx="13049309" cy="183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Proposed Solution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38063" y="1498650"/>
            <a:ext cx="13049309" cy="1828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</a:pPr>
            <a:r>
              <a:rPr lang="en-US" sz="10426">
                <a:solidFill>
                  <a:srgbClr val="141619"/>
                </a:solidFill>
                <a:latin typeface="Sugo Classic"/>
                <a:ea typeface="Sugo Classic"/>
                <a:cs typeface="Sugo Classic"/>
                <a:sym typeface="Sugo Classic"/>
              </a:rPr>
              <a:t>Project Goals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42471" y="4271496"/>
            <a:ext cx="7940091" cy="3576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84" lvl="1" indent="-442592" algn="l">
              <a:lnSpc>
                <a:spcPts val="5698"/>
              </a:lnSpc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Task Lifecycle Management</a:t>
            </a:r>
          </a:p>
          <a:p>
            <a:pPr marL="885184" lvl="1" indent="-442592" algn="l">
              <a:lnSpc>
                <a:spcPts val="5698"/>
              </a:lnSpc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Python-Powered Backend</a:t>
            </a:r>
          </a:p>
          <a:p>
            <a:pPr marL="885184" lvl="1" indent="-442592" algn="l">
              <a:lnSpc>
                <a:spcPts val="5698"/>
              </a:lnSpc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Database Integration (SQLite)</a:t>
            </a:r>
          </a:p>
          <a:p>
            <a:pPr marL="885184" lvl="1" indent="-442592" algn="l">
              <a:lnSpc>
                <a:spcPts val="5698"/>
              </a:lnSpc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Simple and Clean Frontend</a:t>
            </a:r>
          </a:p>
          <a:p>
            <a:pPr marL="906774" lvl="1" indent="-453387" algn="l">
              <a:lnSpc>
                <a:spcPts val="5837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Extendability and Modularity</a:t>
            </a:r>
          </a:p>
        </p:txBody>
      </p:sp>
      <p:sp>
        <p:nvSpPr>
          <p:cNvPr id="5" name="Freeform 5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34696" y="7057507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6" y="0"/>
                </a:lnTo>
                <a:lnTo>
                  <a:pt x="2258286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95661" y="9171662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9" y="0"/>
                </a:lnTo>
                <a:lnTo>
                  <a:pt x="2239349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89676" y="7755318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5" y="0"/>
                </a:lnTo>
                <a:lnTo>
                  <a:pt x="2258285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10802" y="9200916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8" y="0"/>
                </a:lnTo>
                <a:lnTo>
                  <a:pt x="2239348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0"/>
            <a:ext cx="5477828" cy="10287000"/>
          </a:xfrm>
          <a:custGeom>
            <a:avLst/>
            <a:gdLst/>
            <a:ahLst/>
            <a:cxnLst/>
            <a:rect l="l" t="t" r="r" b="b"/>
            <a:pathLst>
              <a:path w="5477828" h="10287000">
                <a:moveTo>
                  <a:pt x="0" y="0"/>
                </a:moveTo>
                <a:lnTo>
                  <a:pt x="5477828" y="0"/>
                </a:lnTo>
                <a:lnTo>
                  <a:pt x="54778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75176" y="4104344"/>
            <a:ext cx="5175052" cy="183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  <a:spcBef>
                <a:spcPct val="0"/>
              </a:spcBef>
            </a:pPr>
            <a:r>
              <a:rPr lang="en-US" sz="10426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ER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89676" y="7755318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5" y="0"/>
                </a:lnTo>
                <a:lnTo>
                  <a:pt x="2258285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10802" y="9200916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8" y="0"/>
                </a:lnTo>
                <a:lnTo>
                  <a:pt x="2239348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86961" y="464088"/>
            <a:ext cx="10188955" cy="9263532"/>
          </a:xfrm>
          <a:custGeom>
            <a:avLst/>
            <a:gdLst/>
            <a:ahLst/>
            <a:cxnLst/>
            <a:rect l="l" t="t" r="r" b="b"/>
            <a:pathLst>
              <a:path w="10188955" h="9263532">
                <a:moveTo>
                  <a:pt x="0" y="0"/>
                </a:moveTo>
                <a:lnTo>
                  <a:pt x="10188956" y="0"/>
                </a:lnTo>
                <a:lnTo>
                  <a:pt x="10188956" y="9263531"/>
                </a:lnTo>
                <a:lnTo>
                  <a:pt x="0" y="926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906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78719" y="4018619"/>
            <a:ext cx="3648281" cy="2475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4"/>
              </a:lnSpc>
            </a:pPr>
            <a:r>
              <a:rPr lang="en-US" sz="10426" dirty="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Flow</a:t>
            </a:r>
          </a:p>
          <a:p>
            <a:pPr algn="ctr">
              <a:lnSpc>
                <a:spcPts val="14597"/>
              </a:lnSpc>
              <a:spcBef>
                <a:spcPct val="0"/>
              </a:spcBef>
            </a:pPr>
            <a:r>
              <a:rPr lang="en-US" sz="10426" dirty="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89676" y="7755318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5" y="0"/>
                </a:lnTo>
                <a:lnTo>
                  <a:pt x="2258285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10802" y="9200916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8" y="0"/>
                </a:lnTo>
                <a:lnTo>
                  <a:pt x="2239348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52992" y="387669"/>
            <a:ext cx="15026237" cy="9548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7"/>
              </a:lnSpc>
            </a:pPr>
            <a:endParaRPr/>
          </a:p>
          <a:p>
            <a:pPr algn="l">
              <a:lnSpc>
                <a:spcPts val="4207"/>
              </a:lnSpc>
            </a:pPr>
            <a:r>
              <a:rPr lang="en-US" sz="3005">
                <a:solidFill>
                  <a:srgbClr val="2C231A"/>
                </a:solidFill>
                <a:latin typeface="Canva Sans"/>
                <a:ea typeface="Canva Sans"/>
                <a:cs typeface="Canva Sans"/>
                <a:sym typeface="Canva Sans"/>
              </a:rPr>
              <a:t>- User Management</a:t>
            </a:r>
          </a:p>
          <a:p>
            <a:pPr algn="l">
              <a:lnSpc>
                <a:spcPts val="3927"/>
              </a:lnSpc>
            </a:pPr>
            <a:r>
              <a:rPr lang="en-US" sz="2805">
                <a:solidFill>
                  <a:srgbClr val="2C231A"/>
                </a:solidFill>
                <a:latin typeface="Canva Sans"/>
                <a:ea typeface="Canva Sans"/>
                <a:cs typeface="Canva Sans"/>
                <a:sym typeface="Canva Sans"/>
              </a:rPr>
              <a:t>  * Registration</a:t>
            </a:r>
          </a:p>
          <a:p>
            <a:pPr algn="l">
              <a:lnSpc>
                <a:spcPts val="3927"/>
              </a:lnSpc>
            </a:pPr>
            <a:r>
              <a:rPr lang="en-US" sz="2805">
                <a:solidFill>
                  <a:srgbClr val="2C231A"/>
                </a:solidFill>
                <a:latin typeface="Canva Sans"/>
                <a:ea typeface="Canva Sans"/>
                <a:cs typeface="Canva Sans"/>
                <a:sym typeface="Canva Sans"/>
              </a:rPr>
              <a:t>  * Authentication</a:t>
            </a:r>
          </a:p>
          <a:p>
            <a:pPr algn="l">
              <a:lnSpc>
                <a:spcPts val="3927"/>
              </a:lnSpc>
            </a:pPr>
            <a:r>
              <a:rPr lang="en-US" sz="2805">
                <a:solidFill>
                  <a:srgbClr val="2C231A"/>
                </a:solidFill>
                <a:latin typeface="Canva Sans"/>
                <a:ea typeface="Canva Sans"/>
                <a:cs typeface="Canva Sans"/>
                <a:sym typeface="Canva Sans"/>
              </a:rPr>
              <a:t>  * Role-based access</a:t>
            </a:r>
          </a:p>
          <a:p>
            <a:pPr algn="ctr">
              <a:lnSpc>
                <a:spcPts val="4207"/>
              </a:lnSpc>
            </a:pPr>
            <a:r>
              <a:rPr lang="en-US" sz="3005">
                <a:solidFill>
                  <a:srgbClr val="2C231A"/>
                </a:solidFill>
                <a:latin typeface="Canva Sans"/>
                <a:ea typeface="Canva Sans"/>
                <a:cs typeface="Canva Sans"/>
                <a:sym typeface="Canva Sans"/>
              </a:rPr>
              <a:t>- Task Management</a:t>
            </a:r>
          </a:p>
          <a:p>
            <a:pPr algn="ctr">
              <a:lnSpc>
                <a:spcPts val="3927"/>
              </a:lnSpc>
            </a:pPr>
            <a:r>
              <a:rPr lang="en-US" sz="2805">
                <a:solidFill>
                  <a:srgbClr val="2C231A"/>
                </a:solidFill>
                <a:latin typeface="Canva Sans"/>
                <a:ea typeface="Canva Sans"/>
                <a:cs typeface="Canva Sans"/>
                <a:sym typeface="Canva Sans"/>
              </a:rPr>
              <a:t> * Create tasks</a:t>
            </a:r>
          </a:p>
          <a:p>
            <a:pPr algn="ctr">
              <a:lnSpc>
                <a:spcPts val="3927"/>
              </a:lnSpc>
            </a:pPr>
            <a:r>
              <a:rPr lang="en-US" sz="2805">
                <a:solidFill>
                  <a:srgbClr val="2C231A"/>
                </a:solidFill>
                <a:latin typeface="Canva Sans"/>
                <a:ea typeface="Canva Sans"/>
                <a:cs typeface="Canva Sans"/>
                <a:sym typeface="Canva Sans"/>
              </a:rPr>
              <a:t>* Assign tasks</a:t>
            </a:r>
          </a:p>
          <a:p>
            <a:pPr algn="ctr">
              <a:lnSpc>
                <a:spcPts val="3927"/>
              </a:lnSpc>
            </a:pPr>
            <a:r>
              <a:rPr lang="en-US" sz="2805">
                <a:solidFill>
                  <a:srgbClr val="2C231A"/>
                </a:solidFill>
                <a:latin typeface="Canva Sans"/>
                <a:ea typeface="Canva Sans"/>
                <a:cs typeface="Canva Sans"/>
                <a:sym typeface="Canva Sans"/>
              </a:rPr>
              <a:t>   * Update status</a:t>
            </a:r>
          </a:p>
          <a:p>
            <a:pPr algn="ctr">
              <a:lnSpc>
                <a:spcPts val="3927"/>
              </a:lnSpc>
            </a:pPr>
            <a:r>
              <a:rPr lang="en-US" sz="2805">
                <a:solidFill>
                  <a:srgbClr val="2C231A"/>
                </a:solidFill>
                <a:latin typeface="Canva Sans"/>
                <a:ea typeface="Canva Sans"/>
                <a:cs typeface="Canva Sans"/>
                <a:sym typeface="Canva Sans"/>
              </a:rPr>
              <a:t>  * Set deadlines</a:t>
            </a:r>
          </a:p>
          <a:p>
            <a:pPr algn="l">
              <a:lnSpc>
                <a:spcPts val="4207"/>
              </a:lnSpc>
            </a:pPr>
            <a:r>
              <a:rPr lang="en-US" sz="3005">
                <a:solidFill>
                  <a:srgbClr val="2C231A"/>
                </a:solidFill>
                <a:latin typeface="Canva Sans"/>
                <a:ea typeface="Canva Sans"/>
                <a:cs typeface="Canva Sans"/>
                <a:sym typeface="Canva Sans"/>
              </a:rPr>
              <a:t>- Project Organization</a:t>
            </a:r>
          </a:p>
          <a:p>
            <a:pPr algn="l">
              <a:lnSpc>
                <a:spcPts val="3927"/>
              </a:lnSpc>
            </a:pPr>
            <a:r>
              <a:rPr lang="en-US" sz="2805">
                <a:solidFill>
                  <a:srgbClr val="2C231A"/>
                </a:solidFill>
                <a:latin typeface="Canva Sans"/>
                <a:ea typeface="Canva Sans"/>
                <a:cs typeface="Canva Sans"/>
                <a:sym typeface="Canva Sans"/>
              </a:rPr>
              <a:t>  * Create projects</a:t>
            </a:r>
          </a:p>
          <a:p>
            <a:pPr algn="l">
              <a:lnSpc>
                <a:spcPts val="3927"/>
              </a:lnSpc>
            </a:pPr>
            <a:r>
              <a:rPr lang="en-US" sz="2805">
                <a:solidFill>
                  <a:srgbClr val="2C231A"/>
                </a:solidFill>
                <a:latin typeface="Canva Sans"/>
                <a:ea typeface="Canva Sans"/>
                <a:cs typeface="Canva Sans"/>
                <a:sym typeface="Canva Sans"/>
              </a:rPr>
              <a:t>  * Assign tasks to projects</a:t>
            </a:r>
          </a:p>
          <a:p>
            <a:pPr algn="l">
              <a:lnSpc>
                <a:spcPts val="3927"/>
              </a:lnSpc>
            </a:pPr>
            <a:r>
              <a:rPr lang="en-US" sz="2805">
                <a:solidFill>
                  <a:srgbClr val="2C231A"/>
                </a:solidFill>
                <a:latin typeface="Canva Sans"/>
                <a:ea typeface="Canva Sans"/>
                <a:cs typeface="Canva Sans"/>
                <a:sym typeface="Canva Sans"/>
              </a:rPr>
              <a:t>  * Track project progress</a:t>
            </a:r>
          </a:p>
          <a:p>
            <a:pPr algn="ctr">
              <a:lnSpc>
                <a:spcPts val="4207"/>
              </a:lnSpc>
            </a:pPr>
            <a:r>
              <a:rPr lang="en-US" sz="3005">
                <a:solidFill>
                  <a:srgbClr val="2C231A"/>
                </a:solidFill>
                <a:latin typeface="Canva Sans"/>
                <a:ea typeface="Canva Sans"/>
                <a:cs typeface="Canva Sans"/>
                <a:sym typeface="Canva Sans"/>
              </a:rPr>
              <a:t>- Status Tracking</a:t>
            </a:r>
          </a:p>
          <a:p>
            <a:pPr algn="ctr">
              <a:lnSpc>
                <a:spcPts val="3927"/>
              </a:lnSpc>
            </a:pPr>
            <a:r>
              <a:rPr lang="en-US" sz="2805">
                <a:solidFill>
                  <a:srgbClr val="2C231A"/>
                </a:solidFill>
                <a:latin typeface="Canva Sans"/>
                <a:ea typeface="Canva Sans"/>
                <a:cs typeface="Canva Sans"/>
                <a:sym typeface="Canva Sans"/>
              </a:rPr>
              <a:t>              * Real-time updates</a:t>
            </a:r>
          </a:p>
          <a:p>
            <a:pPr algn="ctr">
              <a:lnSpc>
                <a:spcPts val="3927"/>
              </a:lnSpc>
            </a:pPr>
            <a:r>
              <a:rPr lang="en-US" sz="2805">
                <a:solidFill>
                  <a:srgbClr val="2C231A"/>
                </a:solidFill>
                <a:latin typeface="Canva Sans"/>
                <a:ea typeface="Canva Sans"/>
                <a:cs typeface="Canva Sans"/>
                <a:sym typeface="Canva Sans"/>
              </a:rPr>
              <a:t>      * Status history</a:t>
            </a:r>
          </a:p>
          <a:p>
            <a:pPr algn="ctr">
              <a:lnSpc>
                <a:spcPts val="3927"/>
              </a:lnSpc>
            </a:pPr>
            <a:r>
              <a:rPr lang="en-US" sz="2805">
                <a:solidFill>
                  <a:srgbClr val="2C231A"/>
                </a:solidFill>
                <a:latin typeface="Canva Sans"/>
                <a:ea typeface="Canva Sans"/>
                <a:cs typeface="Canva Sans"/>
                <a:sym typeface="Canva Sans"/>
              </a:rPr>
              <a:t>* Comments</a:t>
            </a:r>
          </a:p>
          <a:p>
            <a:pPr algn="ctr">
              <a:lnSpc>
                <a:spcPts val="3927"/>
              </a:lnSpc>
            </a:pPr>
            <a:endParaRPr lang="en-US" sz="2805">
              <a:solidFill>
                <a:srgbClr val="2C231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3299" y="4330251"/>
            <a:ext cx="3667244" cy="183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7"/>
              </a:lnSpc>
              <a:spcBef>
                <a:spcPct val="0"/>
              </a:spcBef>
            </a:pPr>
            <a:r>
              <a:rPr lang="en-US" sz="10426">
                <a:solidFill>
                  <a:srgbClr val="2C231A"/>
                </a:solidFill>
                <a:latin typeface="Sugo Classic"/>
                <a:ea typeface="Sugo Classic"/>
                <a:cs typeface="Sugo Classic"/>
                <a:sym typeface="Sugo Classic"/>
              </a:rPr>
              <a:t>Features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299" y="-818860"/>
            <a:ext cx="1701877" cy="4125764"/>
          </a:xfrm>
          <a:custGeom>
            <a:avLst/>
            <a:gdLst/>
            <a:ahLst/>
            <a:cxnLst/>
            <a:rect l="l" t="t" r="r" b="b"/>
            <a:pathLst>
              <a:path w="1701877" h="4125764">
                <a:moveTo>
                  <a:pt x="0" y="0"/>
                </a:moveTo>
                <a:lnTo>
                  <a:pt x="1701877" y="0"/>
                </a:lnTo>
                <a:lnTo>
                  <a:pt x="1701877" y="4125764"/>
                </a:lnTo>
                <a:lnTo>
                  <a:pt x="0" y="4125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89676" y="7755318"/>
            <a:ext cx="2258285" cy="3944603"/>
          </a:xfrm>
          <a:custGeom>
            <a:avLst/>
            <a:gdLst/>
            <a:ahLst/>
            <a:cxnLst/>
            <a:rect l="l" t="t" r="r" b="b"/>
            <a:pathLst>
              <a:path w="2258285" h="3944603">
                <a:moveTo>
                  <a:pt x="0" y="0"/>
                </a:moveTo>
                <a:lnTo>
                  <a:pt x="2258285" y="0"/>
                </a:lnTo>
                <a:lnTo>
                  <a:pt x="2258285" y="3944603"/>
                </a:lnTo>
                <a:lnTo>
                  <a:pt x="0" y="3944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10802" y="9200916"/>
            <a:ext cx="2239349" cy="2172168"/>
          </a:xfrm>
          <a:custGeom>
            <a:avLst/>
            <a:gdLst/>
            <a:ahLst/>
            <a:cxnLst/>
            <a:rect l="l" t="t" r="r" b="b"/>
            <a:pathLst>
              <a:path w="2239349" h="2172168">
                <a:moveTo>
                  <a:pt x="0" y="0"/>
                </a:moveTo>
                <a:lnTo>
                  <a:pt x="2239348" y="0"/>
                </a:lnTo>
                <a:lnTo>
                  <a:pt x="2239348" y="2172168"/>
                </a:lnTo>
                <a:lnTo>
                  <a:pt x="0" y="2172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95600" y="3346071"/>
            <a:ext cx="5572399" cy="3769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endParaRPr dirty="0"/>
          </a:p>
          <a:p>
            <a:pPr marL="669285" lvl="1" indent="-334642" algn="l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Detailed table structures</a:t>
            </a:r>
          </a:p>
          <a:p>
            <a:pPr marL="669285" lvl="1" indent="-334642" algn="l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Field descriptions</a:t>
            </a:r>
          </a:p>
          <a:p>
            <a:pPr marL="669285" lvl="1" indent="-334642" algn="l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Data types</a:t>
            </a:r>
          </a:p>
          <a:p>
            <a:pPr marL="669285" lvl="1" indent="-334642" algn="l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Constraints</a:t>
            </a:r>
          </a:p>
          <a:p>
            <a:pPr marL="669285" lvl="1" indent="-334642" algn="l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Indexes</a:t>
            </a:r>
          </a:p>
          <a:p>
            <a:pPr algn="l">
              <a:lnSpc>
                <a:spcPts val="4339"/>
              </a:lnSpc>
            </a:pPr>
            <a:endParaRPr lang="en-US" sz="30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42362" y="1504818"/>
            <a:ext cx="8037793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dirty="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Database Schema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89632" y="3306904"/>
            <a:ext cx="5265658" cy="322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endParaRPr dirty="0"/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Directory organization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File naming conventions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Code organization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Configuration files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Core components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89632" y="1504818"/>
            <a:ext cx="6893568" cy="1505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dirty="0">
                <a:solidFill>
                  <a:srgbClr val="000000"/>
                </a:solidFill>
                <a:latin typeface="Sugo Classic"/>
                <a:ea typeface="Sugo Classic"/>
                <a:cs typeface="Sugo Classic"/>
                <a:sym typeface="Sugo Classic"/>
              </a:rPr>
              <a:t>Project Structure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350</Words>
  <Application>Microsoft Office PowerPoint</Application>
  <PresentationFormat>Custom</PresentationFormat>
  <Paragraphs>73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Crimson Pro</vt:lpstr>
      <vt:lpstr>Arial</vt:lpstr>
      <vt:lpstr>Canva Sans</vt:lpstr>
      <vt:lpstr>Canva Sans Bold</vt:lpstr>
      <vt:lpstr>Calibri</vt:lpstr>
      <vt:lpstr>Sugo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DBMS Miniproject</dc:title>
  <cp:lastModifiedBy>Divya P</cp:lastModifiedBy>
  <cp:revision>2</cp:revision>
  <dcterms:created xsi:type="dcterms:W3CDTF">2006-08-16T00:00:00Z</dcterms:created>
  <dcterms:modified xsi:type="dcterms:W3CDTF">2025-05-13T09:14:54Z</dcterms:modified>
  <dc:identifier>DAGmyMJ-Mc0</dc:identifier>
</cp:coreProperties>
</file>